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76" r:id="rId3"/>
    <p:sldId id="259" r:id="rId4"/>
    <p:sldId id="260" r:id="rId5"/>
    <p:sldId id="262" r:id="rId6"/>
    <p:sldId id="264" r:id="rId7"/>
    <p:sldId id="266" r:id="rId8"/>
    <p:sldId id="268" r:id="rId9"/>
    <p:sldId id="273" r:id="rId10"/>
    <p:sldId id="279" r:id="rId11"/>
    <p:sldId id="281" r:id="rId12"/>
    <p:sldId id="284" r:id="rId13"/>
    <p:sldId id="286" r:id="rId14"/>
    <p:sldId id="288" r:id="rId15"/>
    <p:sldId id="293" r:id="rId16"/>
    <p:sldId id="294" r:id="rId17"/>
    <p:sldId id="300" r:id="rId18"/>
    <p:sldId id="295" r:id="rId19"/>
    <p:sldId id="297" r:id="rId20"/>
    <p:sldId id="298" r:id="rId21"/>
    <p:sldId id="301" r:id="rId22"/>
    <p:sldId id="303" r:id="rId23"/>
    <p:sldId id="304" r:id="rId24"/>
    <p:sldId id="305" r:id="rId25"/>
    <p:sldId id="306" r:id="rId26"/>
    <p:sldId id="308" r:id="rId27"/>
    <p:sldId id="309" r:id="rId28"/>
    <p:sldId id="310" r:id="rId29"/>
    <p:sldId id="311" r:id="rId30"/>
    <p:sldId id="312" r:id="rId31"/>
    <p:sldId id="314" r:id="rId32"/>
    <p:sldId id="315" r:id="rId33"/>
    <p:sldId id="316" r:id="rId34"/>
    <p:sldId id="317" r:id="rId35"/>
    <p:sldId id="318" r:id="rId36"/>
    <p:sldId id="321" r:id="rId37"/>
    <p:sldId id="323" r:id="rId38"/>
    <p:sldId id="32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63" d="100"/>
          <a:sy n="63" d="100"/>
        </p:scale>
        <p:origin x="14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B2A9-EB23-46C5-8387-BE14CEA1FBDF}" type="datetimeFigureOut">
              <a:rPr lang="hu-HU" smtClean="0"/>
              <a:pPr/>
              <a:t>2024. 02. 13.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FAC3E-9F1F-4D38-8039-91E46754473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2018.09.17.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2018.09.17.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TÁJÉKOZTATÓ FÓRUM                                                        HAJDÚNÁNÁS-CLLD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55A0-AC64-4AB1-BE3E-8BFFE72616F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jdunanas.hu/" TargetMode="External"/><Relationship Id="rId2" Type="http://schemas.openxmlformats.org/officeDocument/2006/relationships/hyperlink" Target="http://www.nanasprocultura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anasprocultura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anasprocultura.h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832648"/>
          </a:xfrm>
        </p:spPr>
        <p:txBody>
          <a:bodyPr>
            <a:normAutofit/>
          </a:bodyPr>
          <a:lstStyle/>
          <a:p>
            <a:r>
              <a:rPr lang="hu-HU" sz="2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2400" i="1" dirty="0">
                <a:latin typeface="Arial" pitchFamily="34" charset="0"/>
                <a:cs typeface="Arial" pitchFamily="34" charset="0"/>
              </a:rPr>
            </a:br>
            <a:br>
              <a:rPr lang="hu-HU" sz="2400" i="1" dirty="0">
                <a:latin typeface="Arial" pitchFamily="34" charset="0"/>
                <a:cs typeface="Arial" pitchFamily="34" charset="0"/>
              </a:rPr>
            </a:br>
            <a:r>
              <a:rPr lang="hu-HU" sz="2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2400" i="1" dirty="0">
                <a:latin typeface="Arial" pitchFamily="34" charset="0"/>
                <a:cs typeface="Arial" pitchFamily="34" charset="0"/>
              </a:rPr>
            </a:br>
            <a:r>
              <a:rPr lang="hu-HU" sz="2000" dirty="0"/>
              <a:t>TOP-7.1.1-16-2016-00075 </a:t>
            </a: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r>
              <a:rPr lang="hu-HU" sz="2800" b="1" dirty="0"/>
              <a:t>HELYI FELHÍVÁSOK MEGJELENÉSE: 2018.09.01.</a:t>
            </a:r>
            <a:br>
              <a:rPr lang="hu-HU" sz="2800" b="1" dirty="0"/>
            </a:br>
            <a:br>
              <a:rPr lang="hu-HU" sz="2800" b="1" dirty="0"/>
            </a:br>
            <a:br>
              <a:rPr lang="hu-HU" sz="2800" dirty="0"/>
            </a:br>
            <a:r>
              <a:rPr lang="hu-HU" sz="2800" dirty="0"/>
              <a:t>ELÉRHETŐSÉG: </a:t>
            </a:r>
            <a:r>
              <a:rPr lang="hu-HU" sz="2800" dirty="0" err="1">
                <a:hlinkClick r:id="rId2"/>
              </a:rPr>
              <a:t>www.nanasprocultura.hu</a:t>
            </a:r>
            <a:r>
              <a:rPr lang="hu-HU" sz="2800" dirty="0"/>
              <a:t> – TOP CLLD</a:t>
            </a:r>
            <a:br>
              <a:rPr lang="hu-HU" sz="2800" dirty="0"/>
            </a:br>
            <a:r>
              <a:rPr lang="hu-HU" sz="2800" dirty="0" err="1">
                <a:hlinkClick r:id="rId3"/>
              </a:rPr>
              <a:t>www.hajdunanas.hu</a:t>
            </a:r>
            <a:r>
              <a:rPr lang="hu-HU" sz="2800" dirty="0"/>
              <a:t> </a:t>
            </a:r>
            <a:br>
              <a:rPr lang="hu-HU" sz="2800" dirty="0"/>
            </a:br>
            <a:br>
              <a:rPr lang="hu-HU" sz="2800" dirty="0"/>
            </a:br>
            <a:endParaRPr lang="hu-H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44799" cy="1008112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            	     HAJDÚNÁNÁS-CLLD</a:t>
            </a:r>
          </a:p>
        </p:txBody>
      </p:sp>
      <p:pic>
        <p:nvPicPr>
          <p:cNvPr id="7" name="Kép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36904" cy="468052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 PERIFÉRIÁINAK FEJLESZTÉSE</a:t>
            </a:r>
          </a:p>
          <a:p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TOP-7.1.1-16-H-075-5 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(ERFA)</a:t>
            </a:r>
          </a:p>
          <a:p>
            <a:pPr algn="l"/>
            <a:endParaRPr lang="hu-HU" sz="2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 </a:t>
            </a:r>
          </a:p>
          <a:p>
            <a:pPr algn="l">
              <a:buFont typeface="Wingdings" pitchFamily="2" charset="2"/>
              <a:buChar char="Ø"/>
            </a:pPr>
            <a:endParaRPr lang="hu-HU" sz="2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Perifériák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leszakadásának megakadályozása (belterületen)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-Tedej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városrészben található közösségi terek fizikai állapotának javítása, zöldfelület rendezés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-Település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megtartó képességének erősítése</a:t>
            </a:r>
          </a:p>
          <a:p>
            <a:pPr algn="l"/>
            <a:endParaRPr lang="hu-H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20 000 </a:t>
            </a:r>
            <a:r>
              <a:rPr lang="hu-HU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min. 10 millió</a:t>
            </a: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20 millió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Várható pályázatok száma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1-2 darab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 intenzitása: 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Előleg: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Összes elszámolható költség 50%-a.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igénylők köre: </a:t>
            </a:r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alapítvány (GFO 569)</a:t>
            </a:r>
          </a:p>
          <a:p>
            <a:pPr algn="l"/>
            <a:endParaRPr lang="hu-H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	             Egyéb egyesület (GFO 529)</a:t>
            </a:r>
          </a:p>
          <a:p>
            <a:pPr algn="l"/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48245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 PERIFÉRIÁINAK FEJLESZTÉSE</a:t>
            </a:r>
          </a:p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TOP-7.1.1-16-H-075-5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(ERFA)</a:t>
            </a:r>
          </a:p>
          <a:p>
            <a:pPr algn="l"/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2018. Október 01.- 2019. Január 04.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Értékelési határnapok:   -2018. 11. 04., 2018. 12. 04., 2019. 01. 04.</a:t>
            </a:r>
          </a:p>
          <a:p>
            <a:pPr algn="l"/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hónap</a:t>
            </a:r>
          </a:p>
          <a:p>
            <a:pPr algn="l">
              <a:buFont typeface="Wingdings" pitchFamily="2" charset="2"/>
              <a:buChar char="Ø"/>
            </a:pPr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MEGVALÓSÍTHATÓ TEVÉKENYSÉGEK </a:t>
            </a:r>
          </a:p>
          <a:p>
            <a:pPr>
              <a:buFont typeface="Wingdings" pitchFamily="2" charset="2"/>
              <a:buChar char="Ø"/>
            </a:pPr>
            <a:endParaRPr lang="hu-HU" sz="8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hu-H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MEGVALÓSÍTHATÓ</a:t>
            </a: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Hajdúnánás-Tedej közösségi és kulturális funkciót ellátó épületrészének kialakítása,felújítása, korszerűsítése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8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MEGVALÓSÍTANDÓ: </a:t>
            </a: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-KÖTELEZŐ NYILVÁNOSSÁG BIZTOSÍTÁSA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           -AKADÁLYMENTESÍTÉS</a:t>
            </a:r>
          </a:p>
          <a:p>
            <a:pPr algn="l"/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- PROJEKTELŐKÉSZÍTÉS 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PROJEKTMENEDZSMENT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ESZKÖZBESZERZÉS – a főtevékenységhez kapcsoltan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KÖZBESZERZÉS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                  - ENERGETIKAI KORSZERŰSÍTÉS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136904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 PERIFÉRIÁINAK FEJLESZTÉSE</a:t>
            </a:r>
          </a:p>
          <a:p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TOP-7.1.1-16-H-075-5 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(ERFA)</a:t>
            </a:r>
          </a:p>
          <a:p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 alapja: Helyi Közösségi Fejlesztési Stratégia(HKFS)</a:t>
            </a:r>
          </a:p>
          <a:p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www.nanasprocultura.hu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Cselekvési terv (6.pont, 41. oldal)</a:t>
            </a: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Értékelési előfeltételek: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tervezett fejlesztés célja közösségi és/vagy kulturális tematikára épüljön</a:t>
            </a:r>
          </a:p>
          <a:p>
            <a:pPr algn="l"/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-Hajdúnánás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perifériáján (belterületen) megvalósuló fejlesztés</a:t>
            </a:r>
          </a:p>
          <a:p>
            <a:pPr algn="l"/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-Közösségi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összetartozás, helyi identitás, népességmegtartás erősítése</a:t>
            </a:r>
          </a:p>
          <a:p>
            <a:pPr algn="l"/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HKFS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beavatkozás integráltsága (egymásra épülés)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 oldali kapcsos zárójel 8"/>
          <p:cNvSpPr/>
          <p:nvPr/>
        </p:nvSpPr>
        <p:spPr>
          <a:xfrm>
            <a:off x="4788024" y="3789040"/>
            <a:ext cx="288032" cy="2376264"/>
          </a:xfrm>
          <a:prstGeom prst="rightBrace">
            <a:avLst>
              <a:gd name="adj1" fmla="val 112557"/>
              <a:gd name="adj2" fmla="val 503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076056" y="47251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-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pontozás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(0-2-4 pontszámok)</a:t>
            </a:r>
          </a:p>
          <a:p>
            <a:r>
              <a:rPr lang="hu-HU" sz="1400" b="1" dirty="0" err="1">
                <a:latin typeface="Arial" pitchFamily="34" charset="0"/>
                <a:cs typeface="Arial" pitchFamily="34" charset="0"/>
              </a:rPr>
              <a:t>-minimum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18 pont teljesítése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732240" y="3140968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latin typeface="Arial" pitchFamily="34" charset="0"/>
                <a:cs typeface="Arial" pitchFamily="34" charset="0"/>
              </a:rPr>
              <a:t>Minden előfeltétel kötelező</a:t>
            </a:r>
          </a:p>
        </p:txBody>
      </p:sp>
      <p:sp>
        <p:nvSpPr>
          <p:cNvPr id="12" name="Jobb oldali kapcsos zárójel 11"/>
          <p:cNvSpPr/>
          <p:nvPr/>
        </p:nvSpPr>
        <p:spPr>
          <a:xfrm>
            <a:off x="6444208" y="2924944"/>
            <a:ext cx="432048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 PERIFÉRIÁINAK FEJLESZTÉSE</a:t>
            </a:r>
          </a:p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TOP-7.1.1-16-H-075-5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(ERFA)</a:t>
            </a:r>
          </a:p>
          <a:p>
            <a:endParaRPr lang="hu-H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ELSZÁMOLHATÓ KÖLTSÉGEK KÖRE, ARÁNYA</a:t>
            </a:r>
          </a:p>
          <a:p>
            <a:endParaRPr lang="hu-HU" sz="1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/>
            <a:endParaRPr lang="hu-H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Műszaki ellenőrzés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Közbeszerzés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Projekt-előkészítés 4,2%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Terület előkészítés: 2%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Jobb oldali kapcsos zárójel 9"/>
          <p:cNvSpPr/>
          <p:nvPr/>
        </p:nvSpPr>
        <p:spPr>
          <a:xfrm>
            <a:off x="5580112" y="2204864"/>
            <a:ext cx="288032" cy="1728192"/>
          </a:xfrm>
          <a:prstGeom prst="rightBrace">
            <a:avLst>
              <a:gd name="adj1" fmla="val 1432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868144" y="299695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936103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25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HAJDÚNÁNÁS PERIFÉRIÁINAK FEJLESZTÉSE</a:t>
            </a:r>
          </a:p>
          <a:p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TOP-7.1.1-16-H-075-5 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(ERFA)</a:t>
            </a:r>
          </a:p>
          <a:p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TÁMOGATHATÓ TEVÉKENYSÉGEK</a:t>
            </a:r>
          </a:p>
          <a:p>
            <a:pPr algn="l">
              <a:buFont typeface="Wingdings" pitchFamily="2" charset="2"/>
              <a:buChar char="Ø"/>
            </a:pPr>
            <a:endParaRPr lang="hu-HU" sz="13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operatív program által támogatott tevékenység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közösség számára nem elérhető infrastruktúra fejlesztése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szolgáltatás fejlesztése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termőföldvásárlás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VP LEADER jogcím alapján támogatott tevékenységek</a:t>
            </a:r>
          </a:p>
          <a:p>
            <a:endParaRPr lang="hu-H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9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</a:p>
          <a:p>
            <a:pPr algn="l">
              <a:buFont typeface="Wingdings" pitchFamily="2" charset="2"/>
              <a:buChar char="Ø"/>
            </a:pP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Beruházási terv: Felhívás 4. sz. melléklete 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Költség-haszon elemzés: Felhívás mellékletei alapján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hu-H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nem közbeszerzés köteles költségtételek alátámasztására 1 darab árajánlat, vagy forgalmazói nyilatkozat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A közbeszerzéshez kapcsolódó költség esetén egy indikatív árajánlat, vagy építési tevékenység esetében tervezői költségbecslés</a:t>
            </a:r>
          </a:p>
          <a:p>
            <a:pPr algn="l"/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Személyi jellegű ráfordítások megalapozása (előző év bérkartonok, nyilatkozatok)</a:t>
            </a:r>
          </a:p>
          <a:p>
            <a:pPr algn="l">
              <a:buFont typeface="Wingdings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napnál nem régebbi tulajdoni lap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8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36904" cy="4680520"/>
          </a:xfrm>
        </p:spPr>
        <p:txBody>
          <a:bodyPr>
            <a:normAutofit fontScale="40000" lnSpcReduction="20000"/>
          </a:bodyPr>
          <a:lstStyle/>
          <a:p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Beruházások és beszerzések a város közösségi tereinek, zöldfelületeinek rendezésére, funkcióbővítésére, a kulturális örökség megóvására</a:t>
            </a:r>
            <a:endParaRPr lang="hu-HU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hu-HU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3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  <a:endParaRPr lang="hu-HU" sz="3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u-H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 </a:t>
            </a:r>
          </a:p>
          <a:p>
            <a:pPr algn="l">
              <a:buFont typeface="Wingdings" pitchFamily="2" charset="2"/>
              <a:buChar char="Ø"/>
            </a:pPr>
            <a:endParaRPr lang="hu-H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Zöldfelületek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fejlesztése: infrastrukturális fejlesztésekkel, eszközökkel, fásítással-cserjésítéssel</a:t>
            </a:r>
          </a:p>
          <a:p>
            <a:pPr algn="l"/>
            <a:r>
              <a:rPr lang="hu-HU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-Sport-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és szabadidős tevékenységek ösztönzése</a:t>
            </a:r>
          </a:p>
          <a:p>
            <a:pPr algn="l"/>
            <a:r>
              <a:rPr lang="hu-HU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-Környezet-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és életmódkultúra fejlesztése – vonzó városi érték</a:t>
            </a:r>
          </a:p>
          <a:p>
            <a:pPr algn="l"/>
            <a:endParaRPr lang="hu-HU" sz="3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43 114 000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min. 3 millió</a:t>
            </a: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 millió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Várható pályázatok száma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5-14 darab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Előleg: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Összes elszámolható költség 50%-a.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2018. Október 01- 2019. Január 04.</a:t>
            </a:r>
          </a:p>
          <a:p>
            <a:pPr algn="l"/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Értékelési határnapok:   -2018. 11. 04., 2018. 12. 04., 2019. 01. 04.</a:t>
            </a:r>
          </a:p>
          <a:p>
            <a:pPr algn="l"/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  </a:t>
            </a:r>
          </a:p>
          <a:p>
            <a:pPr algn="l">
              <a:buFont typeface="Wingdings" pitchFamily="2" charset="2"/>
              <a:buChar char="Ø"/>
            </a:pPr>
            <a:r>
              <a:rPr lang="hu-HU" sz="3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időtartam: </a:t>
            </a:r>
            <a:r>
              <a:rPr lang="hu-HU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hónap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4824536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Beruházások és beszerzések a város közösségi tereinek, zöldfelületeinek rendezésére, funkcióbővítésére, a kulturális örökség megóvására</a:t>
            </a:r>
          </a:p>
          <a:p>
            <a:endParaRPr lang="hu-H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</a:p>
          <a:p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igénylők köre:</a:t>
            </a:r>
          </a:p>
          <a:p>
            <a:pPr algn="l">
              <a:buFont typeface="Wingdings" pitchFamily="2" charset="2"/>
              <a:buChar char="Ø"/>
            </a:pPr>
            <a:endParaRPr lang="hu-H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Korlátolt felelősségű társaság (GFO 113)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Részvénytársaság (GFO 114)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szövetkezet (GFO 121)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Betéti társaság (GFO 212)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Egyéni cég (GFO 213)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Egyéni vállalkozó (GFO 231)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Adószámmal rendelkező magánszemély (GFO 233)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Sportegyesület (GFO 521)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egyesület (GFO 529)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alapítvány (GFO 569)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Nonprofit gazdasági társaság (GFO 573)</a:t>
            </a:r>
          </a:p>
          <a:p>
            <a:pPr lvl="2" algn="l" fontAlgn="base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Társasház (GFO 692)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4824536"/>
          </a:xfrm>
        </p:spPr>
        <p:txBody>
          <a:bodyPr>
            <a:noAutofit/>
          </a:bodyPr>
          <a:lstStyle/>
          <a:p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Beruházások és beszerzések a város közösségi tereinek, zöldfelületeinek rendezésére, funkcióbővítésére, a kulturális örökség megóvására </a:t>
            </a:r>
          </a:p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3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</a:p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MEGVALÓSÍTHATÓ TEVÉKENYSÉGEK </a:t>
            </a: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MEGVALÓSÍTANDÓ: </a:t>
            </a:r>
          </a:p>
          <a:p>
            <a:pPr algn="l"/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-Zöldfelületekhez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kapcsolódó közösségi terek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kialakításA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fejlesztése</a:t>
            </a:r>
          </a:p>
          <a:p>
            <a:pPr algn="l"/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-Közösségi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célú funkciókat ellátó tér, épület, épületrészek infrastrukturális fejlesztése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6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</a:t>
            </a:r>
            <a:r>
              <a:rPr lang="hu-HU" sz="13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-Kötelező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nyilvánosság biztosítása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     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-Akadálymentesítés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-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Projektmenedzsment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Eszközbeszerzés – a főtevékenységhez kapcsoltan</a:t>
            </a:r>
            <a:endParaRPr lang="hu-HU" sz="13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- Közbeszerzés</a:t>
            </a:r>
          </a:p>
          <a:p>
            <a:pPr algn="l">
              <a:buFont typeface="Courier New" pitchFamily="49" charset="0"/>
              <a:buChar char="o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TÁMOGATHATÓ: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-Más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operatív programban támogatott tevékenység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-Szálláshelyfejlesztés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-Kulturális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örökség állagmegóvása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-Lakáscélú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épületfelújítás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-Termőföldvásárlás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256584"/>
          </a:xfrm>
        </p:spPr>
        <p:txBody>
          <a:bodyPr>
            <a:no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Beruházások és beszerzések a város közösségi tereinek, zöldfelületeinek rendezésére, funkcióbővítésére, a kulturális örökség megóvására</a:t>
            </a:r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</a:p>
          <a:p>
            <a:pPr>
              <a:buFont typeface="Wingdings" pitchFamily="2" charset="2"/>
              <a:buChar char="Ø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Értékelési szempontok: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</a:t>
            </a: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HKFS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beavatkozás integráltsága (egymásra épülés)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pPr algn="l">
              <a:buFont typeface="Wingdings" pitchFamily="2" charset="2"/>
              <a:buChar char="§"/>
            </a:pP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KÖLTSÉGEK KÖRE, ARÁNYA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>
              <a:buFont typeface="Wingdings" pitchFamily="2" charset="2"/>
              <a:buChar char="§"/>
            </a:pPr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         TÁJÉKOZTATÓ FÓRUM                                         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12360" y="260649"/>
            <a:ext cx="1028576" cy="833094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8417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Jobb oldali kapcsos zárójel 10"/>
          <p:cNvSpPr/>
          <p:nvPr/>
        </p:nvSpPr>
        <p:spPr>
          <a:xfrm>
            <a:off x="4788024" y="2420888"/>
            <a:ext cx="720080" cy="1872208"/>
          </a:xfrm>
          <a:prstGeom prst="rightBrace">
            <a:avLst>
              <a:gd name="adj1" fmla="val 228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580112" y="31409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latin typeface="Arial" pitchFamily="34" charset="0"/>
                <a:cs typeface="Arial" pitchFamily="34" charset="0"/>
              </a:rPr>
              <a:t>-pontozás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(0-2-4 pontok)</a:t>
            </a:r>
          </a:p>
          <a:p>
            <a:r>
              <a:rPr lang="hu-HU" sz="1400" b="1" dirty="0" err="1">
                <a:latin typeface="Arial" pitchFamily="34" charset="0"/>
                <a:cs typeface="Arial" pitchFamily="34" charset="0"/>
              </a:rPr>
              <a:t>-minimum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18 pont teljesítése</a:t>
            </a:r>
          </a:p>
        </p:txBody>
      </p:sp>
      <p:sp>
        <p:nvSpPr>
          <p:cNvPr id="14" name="Jobb oldali kapcsos zárójel 13"/>
          <p:cNvSpPr/>
          <p:nvPr/>
        </p:nvSpPr>
        <p:spPr>
          <a:xfrm>
            <a:off x="5004048" y="4869160"/>
            <a:ext cx="360040" cy="1512168"/>
          </a:xfrm>
          <a:prstGeom prst="rightBrace">
            <a:avLst>
              <a:gd name="adj1" fmla="val 49407"/>
              <a:gd name="adj2" fmla="val 521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5580112" y="515719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256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Beruházások és beszerzések a város közösségi tereinek, zöldfelületeinek rendezésére, funkcióbővítésére, a kulturális örökség megóvására</a:t>
            </a:r>
          </a:p>
          <a:p>
            <a:pPr>
              <a:buFont typeface="Wingdings" pitchFamily="2" charset="2"/>
              <a:buChar char="Ø"/>
            </a:pP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</a:p>
          <a:p>
            <a:pPr>
              <a:buFont typeface="Wingdings" pitchFamily="2" charset="2"/>
              <a:buChar char="Ø"/>
            </a:pPr>
            <a:endParaRPr lang="hu-H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3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Műszaki ellenőrzés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Közbeszerzés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Projekt-előkészítés 4,2%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Terület előkészítés: 2%</a:t>
            </a: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ELSZÁMOLHATÓ KÖLTSÉGEK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Integrált Településfejlesztési Stratégia felülvizsgálata, módosítása, kiegészítése, elkészítése;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élő állat vásárlása;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jármű beszerzése.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levonható áfa,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kamattartozás-kiegyenlítés,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hitelkamat, hiteltúllépés költsége, egyéb pénzügyforgalmi költségek,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deviza-átváltási jutalék,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pénzügyi, finanszírozási tranzakciókon realizált árfolyamveszteség,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bírságok, kedvezményezett által fizetett kötbérek és a polgári perrendtartásról szóló 1952. évi III. törvény 75. § szerinti perköltség, függetlenül attól, hogy bíróság által megítélésre került-e.</a:t>
            </a:r>
          </a:p>
          <a:p>
            <a:pPr algn="l">
              <a:buFont typeface="Wingdings" pitchFamily="2" charset="2"/>
              <a:buChar char="§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terület előkészítés költsége.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8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hu-HU" sz="20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2000" i="1" dirty="0">
                <a:latin typeface="Arial" pitchFamily="34" charset="0"/>
                <a:cs typeface="Arial" pitchFamily="34" charset="0"/>
              </a:rPr>
            </a:br>
            <a:r>
              <a:rPr lang="hu-HU" sz="20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2000" i="1" dirty="0">
                <a:latin typeface="Arial" pitchFamily="34" charset="0"/>
                <a:cs typeface="Arial" pitchFamily="34" charset="0"/>
              </a:rPr>
            </a:br>
            <a:r>
              <a:rPr lang="hu-HU" sz="2000" dirty="0"/>
              <a:t>TOP-7.1.1-16-2016-00075 </a:t>
            </a:r>
            <a:endParaRPr lang="hu-H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136904" cy="4536504"/>
          </a:xfrm>
        </p:spPr>
        <p:txBody>
          <a:bodyPr>
            <a:normAutofit fontScale="92500" lnSpcReduction="10000"/>
          </a:bodyPr>
          <a:lstStyle/>
          <a:p>
            <a:r>
              <a:rPr lang="hu-H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FELHÍVÁSOK</a:t>
            </a:r>
          </a:p>
          <a:p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 </a:t>
            </a:r>
            <a:r>
              <a:rPr lang="hu-HU" sz="1600" b="1" dirty="0">
                <a:solidFill>
                  <a:schemeClr val="tx1"/>
                </a:solidFill>
              </a:rPr>
              <a:t>TOP-7.1.1-16-H-075-6 A Művelődési Központ és a Városi Televízió eszközállományának fejlesztése, a Művelődési Központ szociális helyiségeinek felújítása</a:t>
            </a:r>
          </a:p>
          <a:p>
            <a:pPr algn="l">
              <a:buFont typeface="Wingdings" pitchFamily="2" charset="2"/>
              <a:buChar char="§"/>
            </a:pPr>
            <a:endParaRPr lang="hu-HU" sz="1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1"/>
                </a:solidFill>
              </a:rPr>
              <a:t>TOP-7.1.1-16-H-075-3 A város marketingjének támogatása, a lakosság bevonása közösségi környezetrendezés útján-programok, rendezvények</a:t>
            </a:r>
          </a:p>
          <a:p>
            <a:pPr algn="l">
              <a:buFont typeface="Wingdings" pitchFamily="2" charset="2"/>
              <a:buChar char="§"/>
            </a:pPr>
            <a:endParaRPr lang="hu-HU" sz="1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1"/>
                </a:solidFill>
              </a:rPr>
              <a:t>TOP-7.1.1-16-H-075-5 Hajdúnánás perifériáinak fejlesztése</a:t>
            </a:r>
          </a:p>
          <a:p>
            <a:pPr algn="l">
              <a:buFont typeface="Wingdings" pitchFamily="2" charset="2"/>
              <a:buChar char="§"/>
            </a:pPr>
            <a:endParaRPr lang="hu-HU" sz="1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1"/>
                </a:solidFill>
              </a:rPr>
              <a:t>TOP-7.1.1-16-H-075-2 Beruházások és beszerzések a város közösségi tereinek, zöldfelületeinek rendezésére, funkcióbővítésére, a kulturális örökség megóvására</a:t>
            </a:r>
          </a:p>
          <a:p>
            <a:pPr algn="l">
              <a:buFont typeface="Wingdings" pitchFamily="2" charset="2"/>
              <a:buChar char="§"/>
            </a:pPr>
            <a:endParaRPr lang="hu-HU" sz="1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1"/>
                </a:solidFill>
              </a:rPr>
              <a:t>TOP-7.1.1-16-H-075-4  A járásközponti szerep erősítése és helyi tudatosítása népesség-megtartó beavatkozások, és generációk közötti kapcsolatteremtés útján</a:t>
            </a:r>
          </a:p>
          <a:p>
            <a:pPr algn="l">
              <a:buFont typeface="Wingdings" pitchFamily="2" charset="2"/>
              <a:buChar char="§"/>
            </a:pPr>
            <a:endParaRPr lang="hu-HU" sz="16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600" b="1" dirty="0">
                <a:solidFill>
                  <a:schemeClr val="tx1"/>
                </a:solidFill>
              </a:rPr>
              <a:t>TOP-7.1.1-16-H-075-1 Programok az egészségkultúra, a megelőzés, a közösségi élet és a helyi identitás megerősítésére</a:t>
            </a:r>
          </a:p>
          <a:p>
            <a:pPr algn="l"/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hu-H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Beruházások és beszerzések a város közösségi tereinek, zöldfelületeinek rendezésére, funkcióbővítésére, a kulturális örökség megóvására</a:t>
            </a:r>
            <a:endParaRPr lang="hu-HU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TOP-7.1.1-16-H-075-2 (ERFA)</a:t>
            </a:r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Beruházási terv: Felhívás 4. sz. melléklete </a:t>
            </a:r>
          </a:p>
          <a:p>
            <a:pPr algn="l">
              <a:buFont typeface="Wingdings" pitchFamily="2" charset="2"/>
              <a:buChar char="§"/>
            </a:pP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Árajánlatok: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nem közbeszerzés köteles költségtételek alátámasztására 1 darab árajánlat, vagy kizárólagos forgalmazói nyilatkozat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A közbeszerzéshez kapcsolódó költség esetén egy indikatív árajánlat, vagy építési tevékenység esetében tervezői költségbecslés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Személyi jellegű ráfordítások megalapozása megelőző évre vonatkozó bérkartonokkal, vagy nyilatkozattal.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napnál nem régebbi tulajdoni lap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184576"/>
          </a:xfrm>
        </p:spPr>
        <p:txBody>
          <a:bodyPr>
            <a:normAutofit fontScale="70000" lnSpcReduction="20000"/>
          </a:bodyPr>
          <a:lstStyle/>
          <a:p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 marketingjének támogatása, a lakosság bevonása közösségi környezetrendezés útján-programok, rendezvények</a:t>
            </a:r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TOP-7.1.1-16-H-075-3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ESZA)</a:t>
            </a:r>
          </a:p>
          <a:p>
            <a:endParaRPr lang="hu-H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</a:t>
            </a:r>
          </a:p>
          <a:p>
            <a:pPr algn="l">
              <a:buFontTx/>
              <a:buChar char="-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népszerűsítése, célcsoportok tájékoztatása</a:t>
            </a: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22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Vonzó</a:t>
            </a: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városi és kulturális értékkel bíró városkép </a:t>
            </a:r>
          </a:p>
          <a:p>
            <a:pPr algn="l"/>
            <a:endParaRPr lang="hu-HU" sz="21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16 550 000 Ft</a:t>
            </a:r>
          </a:p>
          <a:p>
            <a:pPr algn="l">
              <a:buFont typeface="Wingdings" pitchFamily="2" charset="2"/>
              <a:buChar char="Ø"/>
            </a:pP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16,55 millió Ft</a:t>
            </a:r>
          </a:p>
          <a:p>
            <a:pPr algn="l">
              <a:buFont typeface="Wingdings" pitchFamily="2" charset="2"/>
              <a:buChar char="Ø"/>
            </a:pP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 intenzitása: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igénylő: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HELYI ÖNKORMÁNYZAT (GFO 321)</a:t>
            </a:r>
          </a:p>
          <a:p>
            <a:pPr algn="l">
              <a:buFont typeface="Wingdings" pitchFamily="2" charset="2"/>
              <a:buChar char="Ø"/>
            </a:pP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időszaka: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2018. Október 01- 2019. Január 04-ig. 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időtartam: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hónap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9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1216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ra nyíl 8"/>
          <p:cNvSpPr/>
          <p:nvPr/>
        </p:nvSpPr>
        <p:spPr>
          <a:xfrm>
            <a:off x="539552" y="2852936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187624" y="2564904"/>
            <a:ext cx="7200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err="1"/>
              <a:t>-</a:t>
            </a:r>
            <a:r>
              <a:rPr lang="hu-HU" sz="1300" dirty="0" err="1">
                <a:latin typeface="Arial" pitchFamily="34" charset="0"/>
                <a:cs typeface="Arial" pitchFamily="34" charset="0"/>
              </a:rPr>
              <a:t>külső-</a:t>
            </a:r>
            <a:r>
              <a:rPr lang="hu-HU" sz="1300" dirty="0">
                <a:latin typeface="Arial" pitchFamily="34" charset="0"/>
                <a:cs typeface="Arial" pitchFamily="34" charset="0"/>
              </a:rPr>
              <a:t> és belső kereslet növelése</a:t>
            </a:r>
          </a:p>
          <a:p>
            <a:r>
              <a:rPr lang="hu-HU" sz="1300" dirty="0" err="1">
                <a:latin typeface="Arial" pitchFamily="34" charset="0"/>
                <a:cs typeface="Arial" pitchFamily="34" charset="0"/>
              </a:rPr>
              <a:t>-turizmus</a:t>
            </a:r>
            <a:r>
              <a:rPr lang="hu-HU" sz="1300" dirty="0">
                <a:latin typeface="Arial" pitchFamily="34" charset="0"/>
                <a:cs typeface="Arial" pitchFamily="34" charset="0"/>
              </a:rPr>
              <a:t> fellendítése</a:t>
            </a:r>
          </a:p>
          <a:p>
            <a:r>
              <a:rPr lang="hu-HU" sz="1300" dirty="0" err="1">
                <a:latin typeface="Arial" pitchFamily="34" charset="0"/>
                <a:cs typeface="Arial" pitchFamily="34" charset="0"/>
              </a:rPr>
              <a:t>-megrendezésre</a:t>
            </a:r>
            <a:r>
              <a:rPr lang="hu-HU" sz="1300" dirty="0">
                <a:latin typeface="Arial" pitchFamily="34" charset="0"/>
                <a:cs typeface="Arial" pitchFamily="34" charset="0"/>
              </a:rPr>
              <a:t> kerülő programok látogatóközönségének növelése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2568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 marketingjének támogatása, a lakosság bevonása közösségi környezetrendezés útján-programok, rendezvények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TOP-7.1.1-16-H-075-3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ESZA)</a:t>
            </a:r>
          </a:p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MEGVALÓSÍTHATÓ TEVÉKENYSÉGEK </a:t>
            </a: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MEGVALÓSÍTHATÓ</a:t>
            </a:r>
          </a:p>
          <a:p>
            <a:pPr algn="l"/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 A városban megrendezésre kerülő kulturális és szabadidős programokhoz kapcsolódva a fejlesztéseket bemutató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rendezvények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lakosság bevonásával megvalósuló különféle beavatkozások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kiadványok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marketing, PR, kommunikációs tevékenységek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nevelési intézményi- és családi szintű közösségfejlesztő programok, akciók megszervezése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6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 nyilvánosság biztosítása</a:t>
            </a: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főtevékenységhez kapcsolódó eszközbeszerzés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Immateriális javak beszerzése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</a:t>
            </a:r>
          </a:p>
          <a:p>
            <a:pPr algn="l">
              <a:buFontTx/>
              <a:buChar char="-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8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936103"/>
          </a:xfrm>
        </p:spPr>
        <p:txBody>
          <a:bodyPr>
            <a:normAutofit/>
          </a:bodyPr>
          <a:lstStyle/>
          <a:p>
            <a:r>
              <a:rPr lang="hu-HU" sz="12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dirty="0"/>
              <a:t>TOP-7.1.1-16-2016-00075</a:t>
            </a:r>
            <a:endParaRPr lang="hu-H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112568"/>
          </a:xfrm>
        </p:spPr>
        <p:txBody>
          <a:bodyPr>
            <a:no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 marketingjének támogatása, a lakosság bevonása közösségi környezetrendezés útján-programok, rendezvények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TOP-7.1.1-16-H-075-3 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ESZA)</a:t>
            </a:r>
          </a:p>
          <a:p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TÁMOGATHATÓ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operatív programban támogatott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kulturális örökség kizárólag állagmegóvást célzó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lakáscélra szolgáló lakóépületek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közösség számára nem elérhető infrastruktúra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szolgáltatás fejlesztése; egészségügyi szolgáltatás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termőföld vásárlás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KKV-k vállalkozási tevékenysége</a:t>
            </a:r>
          </a:p>
          <a:p>
            <a:pPr>
              <a:spcBef>
                <a:spcPts val="0"/>
              </a:spcBef>
            </a:pPr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</a:t>
            </a:r>
            <a:r>
              <a:rPr lang="hu-HU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HKFS</a:t>
            </a: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beavatkozás integráltsága (egymásra épülés)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9"/>
            <a:ext cx="1100584" cy="891418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 oldali kapcsos zárójel 8"/>
          <p:cNvSpPr/>
          <p:nvPr/>
        </p:nvSpPr>
        <p:spPr>
          <a:xfrm>
            <a:off x="4716016" y="4293096"/>
            <a:ext cx="792088" cy="2016224"/>
          </a:xfrm>
          <a:prstGeom prst="rightBrace">
            <a:avLst>
              <a:gd name="adj1" fmla="val 399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4869160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b="1" dirty="0">
                <a:latin typeface="Arial" pitchFamily="34" charset="0"/>
                <a:cs typeface="Arial" pitchFamily="34" charset="0"/>
              </a:rPr>
              <a:t>Minimum követelmény:</a:t>
            </a: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-7 szempont vonatkozásában megfelelt minősítés</a:t>
            </a: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-2.,3.,6. pontok megvalósulása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lnSpcReduction="10000"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 marketingjének támogatása, a lakosság bevonása közösségi környezetrendezés útján-programok, rendezvények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TOP-7.1.1-16-H-075-3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ESZA)</a:t>
            </a:r>
          </a:p>
          <a:p>
            <a:endParaRPr lang="hu-H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ELSZÁMOLHATÓ KÖLTSÉGEK KÖRE, ARÁNYA</a:t>
            </a:r>
          </a:p>
          <a:p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Eszközbeszerzés 30%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Jobb oldali kapcsos zárójel 9"/>
          <p:cNvSpPr/>
          <p:nvPr/>
        </p:nvSpPr>
        <p:spPr>
          <a:xfrm>
            <a:off x="5868144" y="2708920"/>
            <a:ext cx="288032" cy="1584176"/>
          </a:xfrm>
          <a:prstGeom prst="rightBrace">
            <a:avLst>
              <a:gd name="adj1" fmla="val 7721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156176" y="321297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5040560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 marketingjének támogatása, a lakosság bevonása közösségi környezetrendezés útján-programok, rendezvények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TOP-7.1.1-16-H-075-3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ESZA)</a:t>
            </a:r>
          </a:p>
          <a:p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ELSZÁMOLHATÓ KÖLTSÉGEK</a:t>
            </a:r>
          </a:p>
          <a:p>
            <a:pPr algn="l">
              <a:buFont typeface="Wingdings" pitchFamily="2" charset="2"/>
              <a:buChar char="Ø"/>
            </a:pPr>
            <a:endParaRPr lang="hu-HU" sz="1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Integrált Településfejlesztési Stratégia felülvizsgálata, módosítása, kiegészítése, elkészítése;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élő állat vásárlása;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jármű beszerzése.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levonható áfa,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kamattartozás-kiegyenlítés,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hitelkamat, hiteltúllépés költsége, egyéb pénzügyforgalmi költségek,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deviza-átváltási jutalék,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pénzügyi, finanszírozási tranzakciókon realizált árfolyamveszteség,</a:t>
            </a:r>
          </a:p>
          <a:p>
            <a:pPr lvl="0" algn="l">
              <a:buFont typeface="Wingdings" pitchFamily="2" charset="2"/>
              <a:buChar char="§"/>
            </a:pP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3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</a:p>
          <a:p>
            <a:pPr algn="l">
              <a:buFont typeface="Wingdings" pitchFamily="2" charset="2"/>
              <a:buChar char="Ø"/>
            </a:pP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Programterv – Felhívás 5.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Költségterv – Felhívás 6.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</a:t>
            </a: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184576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az egészségkultúra, a megelőzés, a közösségi élet és a helyi identitás megerősítésére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TOP-7.1.1-16-H-075-1 (ESZA)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   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Meglévő- és fejlesztendő közösségi terek programmal való megtöltése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- A város járás központi szerepének erősítése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- Közösségi élet magasabb szintre történő emelése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- Egészséges életmód, prevenció, tudatos táplálkozás közvetítése</a:t>
            </a:r>
          </a:p>
          <a:p>
            <a:pPr algn="l"/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33 700 000 Ft</a:t>
            </a:r>
          </a:p>
          <a:p>
            <a:pPr algn="l">
              <a:buFont typeface="Wingdings" pitchFamily="2" charset="2"/>
              <a:buChar char="Ø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min. 4,5 millió Ft, </a:t>
            </a: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15 millió Ft</a:t>
            </a:r>
          </a:p>
          <a:p>
            <a:pPr algn="l">
              <a:buFont typeface="Wingdings" pitchFamily="2" charset="2"/>
              <a:buChar char="Ø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Várható kérelmek száma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2-7 darab</a:t>
            </a: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igénylők köre: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Önkormányzat (GFO 321)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Önkormányzat Költségvetési szerv (GFO 322)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Nonprofit Korlátolt Felelősségű Társaság (GFO 572)</a:t>
            </a:r>
          </a:p>
          <a:p>
            <a:pPr algn="l">
              <a:buFont typeface="Wingdings" pitchFamily="2" charset="2"/>
              <a:buChar char="Ø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2018. Október 01- 2019. Január 04-ig. 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Értékelési határnapok: 2018.11.04., 2018.12.04., 2019.01.04.</a:t>
            </a: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hónap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9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1216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2568"/>
          </a:xfrm>
        </p:spPr>
        <p:txBody>
          <a:bodyPr>
            <a:noAutofit/>
          </a:bodyPr>
          <a:lstStyle/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az egészségkultúra, a megelőzés, a közösségi élet és a helyi identitás megerősítésére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TOP-7.1.1-16-H-075-1 (ESZA)</a:t>
            </a:r>
            <a:endParaRPr lang="hu-H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MEGVALÓSÍTHATÓ TEVÉKENYSÉGEK </a:t>
            </a: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MEGVALÓSÍTHATÓ</a:t>
            </a:r>
          </a:p>
          <a:p>
            <a:pPr algn="l"/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városban megrendezésre kerülő kulturális és szabadidős programok megvalósulását elősegítő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rendezvények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lakosság bevonásával megvalósuló különféle beavatkozások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nevelési intézményi- és családi szintű közösségfejlesztő programok, akciók megszervezése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6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 nyilvánosság biztosítása</a:t>
            </a: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főtevékenységhez kapcsolódó eszközbeszerzés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Immateriális javak beszerzése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Kiadványok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Marketing, PR, kommunikációs tevékenységek</a:t>
            </a:r>
          </a:p>
          <a:p>
            <a:pPr algn="l">
              <a:buFontTx/>
              <a:buChar char="-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8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936103"/>
          </a:xfrm>
        </p:spPr>
        <p:txBody>
          <a:bodyPr>
            <a:normAutofit/>
          </a:bodyPr>
          <a:lstStyle/>
          <a:p>
            <a:r>
              <a:rPr lang="hu-HU" sz="12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dirty="0"/>
              <a:t>TOP-7.1.1-16-2016-00075</a:t>
            </a:r>
            <a:endParaRPr lang="hu-H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112568"/>
          </a:xfrm>
        </p:spPr>
        <p:txBody>
          <a:bodyPr>
            <a:no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az egészségkultúra, a megelőzés, a közösségi élet és a helyi identitás megerősítésére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TOP-7.1.1-16-H-075-1 (ESZA)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TÁMOGATHATÓ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operatív programban támogatott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kulturális örökség kizárólag állagmegóvást célzó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lakáscélra szolgáló lakóépületek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közösség számára nem elérhető infrastruktúra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szolgáltatás fejlesztése; egészségügyi szolgáltatás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termőföld vásárlás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KKV-k vállalkozási tevékenysége</a:t>
            </a:r>
          </a:p>
          <a:p>
            <a:pPr>
              <a:spcBef>
                <a:spcPts val="0"/>
              </a:spcBef>
            </a:pPr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</a:t>
            </a:r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HKFS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fejlesztés helyi rendezvényekhez kapcsolódva valósul meg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9"/>
            <a:ext cx="1100584" cy="891418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 oldali kapcsos zárójel 8"/>
          <p:cNvSpPr/>
          <p:nvPr/>
        </p:nvSpPr>
        <p:spPr>
          <a:xfrm>
            <a:off x="4716016" y="4293096"/>
            <a:ext cx="792088" cy="2016224"/>
          </a:xfrm>
          <a:prstGeom prst="rightBrace">
            <a:avLst>
              <a:gd name="adj1" fmla="val 399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5085184"/>
            <a:ext cx="316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b="1" dirty="0" err="1">
                <a:latin typeface="Arial" pitchFamily="34" charset="0"/>
                <a:cs typeface="Arial" pitchFamily="34" charset="0"/>
              </a:rPr>
              <a:t>-pontozás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(0-2-4 pontok)</a:t>
            </a:r>
          </a:p>
          <a:p>
            <a:r>
              <a:rPr lang="hu-HU" sz="1200" b="1" dirty="0" err="1">
                <a:latin typeface="Arial" pitchFamily="34" charset="0"/>
                <a:cs typeface="Arial" pitchFamily="34" charset="0"/>
              </a:rPr>
              <a:t>-minimum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18 pont teljesítése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lnSpcReduction="10000"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az egészségkultúra, a megelőzés, a közösségi élet és a helyi identitás megerősítésére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TOP-7.1.1-16-H-075-1 (ESZA)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ELSZÁMOLHATÓ KÖLTSÉGEK KÖRE, ARÁNYA</a:t>
            </a:r>
          </a:p>
          <a:p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Eszközbeszerzés 30%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Jobb oldali kapcsos zárójel 9"/>
          <p:cNvSpPr/>
          <p:nvPr/>
        </p:nvSpPr>
        <p:spPr>
          <a:xfrm>
            <a:off x="5868144" y="2708920"/>
            <a:ext cx="288032" cy="1584176"/>
          </a:xfrm>
          <a:prstGeom prst="rightBrace">
            <a:avLst>
              <a:gd name="adj1" fmla="val 1311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156176" y="321297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hu-HU" sz="20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2000" i="1" dirty="0">
                <a:latin typeface="Arial" pitchFamily="34" charset="0"/>
                <a:cs typeface="Arial" pitchFamily="34" charset="0"/>
              </a:rPr>
            </a:br>
            <a:r>
              <a:rPr lang="hu-HU" sz="20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2000" i="1" dirty="0">
                <a:latin typeface="Arial" pitchFamily="34" charset="0"/>
                <a:cs typeface="Arial" pitchFamily="34" charset="0"/>
              </a:rPr>
            </a:br>
            <a:r>
              <a:rPr lang="hu-HU" sz="2000" dirty="0"/>
              <a:t>TOP-7.1.1-16-2016-00075 </a:t>
            </a:r>
            <a:endParaRPr lang="hu-H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136904" cy="4536504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FELHÍVÁSOK</a:t>
            </a:r>
          </a:p>
          <a:p>
            <a:endParaRPr lang="hu-H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BERUHÁZÁS, BESZEZÉS TÍPUSÚ – ERFA</a:t>
            </a:r>
          </a:p>
          <a:p>
            <a:pPr algn="l"/>
            <a:endParaRPr lang="hu-H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PROGRAM-, RENDEZVÉNY TÍPUSÚ – ESZA</a:t>
            </a:r>
          </a:p>
          <a:p>
            <a:pPr algn="l"/>
            <a:endParaRPr lang="hu-H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230 millió forint fejlesztési forrás</a:t>
            </a:r>
          </a:p>
          <a:p>
            <a:r>
              <a:rPr lang="hu-H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fejlesztések, programok megvalósulását az ún. </a:t>
            </a:r>
            <a:r>
              <a:rPr lang="hu-HU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KULCSPROJEKTEK </a:t>
            </a:r>
            <a:r>
              <a:rPr lang="hu-H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segítik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5040560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az egészségkultúra, a megelőzés, a közösségi élet és a helyi identitás megerősítésére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TOP-7.1.1-16-H-075-1 (ESZA)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ELSZÁMOLHATÓ KÖLTSÉGEK</a:t>
            </a:r>
          </a:p>
          <a:p>
            <a:pPr algn="l">
              <a:buFont typeface="Wingdings" pitchFamily="2" charset="2"/>
              <a:buChar char="Ø"/>
            </a:pPr>
            <a:endParaRPr lang="hu-HU" sz="1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Integrált Településfejlesztési Stratégia felülvizsgálata, módosítása, kiegészítése, elkészítése;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élő állat vásárlása;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jármű beszerzése.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levonható áfa,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kamattartozás-kiegyenlítés,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hitelkamat, hiteltúllépés költsége, egyéb pénzügyforgalmi költségek,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deviza-átváltási jutalék,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pénzügyi, finanszírozási tranzakciókon realizált árfolyamveszteség,</a:t>
            </a:r>
          </a:p>
          <a:p>
            <a:pPr lvl="0" algn="l">
              <a:buFont typeface="Wingdings" pitchFamily="2" charset="2"/>
              <a:buChar char="§"/>
            </a:pP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3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</a:p>
          <a:p>
            <a:pPr algn="l">
              <a:buFont typeface="Wingdings" pitchFamily="2" charset="2"/>
              <a:buChar char="Ø"/>
            </a:pP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Programterv – Felhívás 5.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Költségterv – Felhívás 6.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</a:t>
            </a: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936103"/>
          </a:xfrm>
        </p:spPr>
        <p:txBody>
          <a:bodyPr>
            <a:normAutofit/>
          </a:bodyPr>
          <a:lstStyle/>
          <a:p>
            <a:r>
              <a:rPr lang="hu-HU" sz="12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dirty="0"/>
              <a:t>TOP-7.1.1-16-2016-00075</a:t>
            </a:r>
            <a:endParaRPr lang="hu-H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136904" cy="5256584"/>
          </a:xfrm>
        </p:spPr>
        <p:txBody>
          <a:bodyPr>
            <a:noAutofit/>
          </a:bodyPr>
          <a:lstStyle/>
          <a:p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járásközponti szerep erősítése és helyi tudatosítása népesség-megtartó beavatkozások, és generációk közötti kapcsolatteremtés útján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TOP-7.1.1-16-H-075-4 (ESZA)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A város járás központi szerepének erősítése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- Elvándorlás megakadályozása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- Korosztályok közötti interakciók erősítése</a:t>
            </a:r>
          </a:p>
          <a:p>
            <a:pPr algn="l"/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33 000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Ft</a:t>
            </a:r>
          </a:p>
          <a:p>
            <a:pPr algn="l"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min. 0,5 millió Ft,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4,5 millió Ft</a:t>
            </a:r>
          </a:p>
          <a:p>
            <a:pPr algn="l"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Várható kérelmek száma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7-66 darab</a:t>
            </a:r>
          </a:p>
          <a:p>
            <a:pPr algn="l">
              <a:buFont typeface="Wingdings" pitchFamily="2" charset="2"/>
              <a:buChar char="Ø"/>
            </a:pPr>
            <a:r>
              <a:rPr lang="hu-H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igénylők köre:</a:t>
            </a: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Korlátolt felelősségű társaság (GFO 113)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Részvénytársaság (GFO114)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Betéti társaság (GFO117)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szövetkezet (GFO121)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szövetkezet (GFO129)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Egyéni cég (GFO 213)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Egyéni vállalkozás (GFO 231)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Adószámmal rendelkező magánszemély (GFO 233)</a:t>
            </a:r>
          </a:p>
          <a:p>
            <a:pPr algn="l">
              <a:buFont typeface="Wingdings" pitchFamily="2" charset="2"/>
              <a:buChar char="Ø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2018. Október 01- 2019. Január 04-ig. </a:t>
            </a:r>
          </a:p>
          <a:p>
            <a:pPr algn="l"/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Értékelési határnapok: 2018.11.04., 2018.12.04., 2019.01.04.</a:t>
            </a: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időtartam: 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 hónap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12360" y="260650"/>
            <a:ext cx="1028576" cy="833094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/>
          <p:cNvSpPr txBox="1"/>
          <p:nvPr/>
        </p:nvSpPr>
        <p:spPr>
          <a:xfrm>
            <a:off x="3851920" y="43651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72000" y="3645024"/>
            <a:ext cx="4104456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Helyi Önkormányzati Költségvetési szerv (GFO 322)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Sport egyesület (GFO 521)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Polgárőr Egyesület (GFO 526)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Egyéb egyesület (GFO 529)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Egyház (GFO 551)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Nonprofit korlátolt felelősségű társaság (GFO 572)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Egyéb alapítvány (GFO 569)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§"/>
            </a:pPr>
            <a:r>
              <a:rPr lang="hu-HU" sz="1200" dirty="0">
                <a:latin typeface="Arial" pitchFamily="34" charset="0"/>
                <a:cs typeface="Arial" pitchFamily="34" charset="0"/>
              </a:rPr>
              <a:t>Társasház (GFO 692)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4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400" i="1" dirty="0">
                <a:latin typeface="Arial" pitchFamily="34" charset="0"/>
                <a:cs typeface="Arial" pitchFamily="34" charset="0"/>
              </a:rPr>
            </a:br>
            <a:r>
              <a:rPr lang="hu-HU" sz="1400" dirty="0"/>
              <a:t>TOP-7.1.1-16-2016-00075</a:t>
            </a:r>
            <a:endParaRPr lang="hu-HU" sz="1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2568"/>
          </a:xfrm>
        </p:spPr>
        <p:txBody>
          <a:bodyPr>
            <a:noAutofit/>
          </a:bodyPr>
          <a:lstStyle/>
          <a:p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járásközponti szerep erősítése és helyi tudatosítása népesség-megtartó beavatkozások, és generációk közötti kapcsolatteremtés útján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TOP-7.1.1-16-H-075-4 (ESZA)</a:t>
            </a:r>
          </a:p>
          <a:p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MEGVALÓSÍTHATÓ TEVÉKENYSÉGEK </a:t>
            </a: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hu-HU" sz="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MEGVALÓSÍTHATÓ</a:t>
            </a:r>
          </a:p>
          <a:p>
            <a:pPr algn="l"/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városban megrendezésre kerülő kulturális és szabadidős programok megvalósulását elősegítő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rendezvények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programok szervezése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lakosság bevonásával megvalósuló különféle beavatkozások</a:t>
            </a:r>
          </a:p>
          <a:p>
            <a:pPr lvl="2" algn="l" fontAlgn="base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egyéb nevelési intézményi- és családi szintű közösségfejlesztő programok, akciók megszervezése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6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 nyilvánosság biztosítása</a:t>
            </a:r>
          </a:p>
          <a:p>
            <a:pPr algn="l"/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 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főtevékenységhez kapcsolódó eszközbeszerzés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Immateriális javak beszerzése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Kiadványok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Marketing, PR, kommunikációs tevékenységek</a:t>
            </a:r>
          </a:p>
          <a:p>
            <a:pPr algn="l">
              <a:buFontTx/>
              <a:buChar char="-"/>
            </a:pPr>
            <a:endParaRPr lang="hu-H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8"/>
            <a:ext cx="1100584" cy="891417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4016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936103"/>
          </a:xfrm>
        </p:spPr>
        <p:txBody>
          <a:bodyPr>
            <a:normAutofit/>
          </a:bodyPr>
          <a:lstStyle/>
          <a:p>
            <a:r>
              <a:rPr lang="hu-HU" sz="12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200" i="1" dirty="0">
                <a:latin typeface="Arial" pitchFamily="34" charset="0"/>
                <a:cs typeface="Arial" pitchFamily="34" charset="0"/>
              </a:rPr>
            </a:br>
            <a:r>
              <a:rPr lang="hu-HU" sz="1200" dirty="0"/>
              <a:t>TOP-7.1.1-16-2016-00075</a:t>
            </a:r>
            <a:endParaRPr lang="hu-H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112568"/>
          </a:xfrm>
        </p:spPr>
        <p:txBody>
          <a:bodyPr>
            <a:no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járásközponti szerep erősítése és helyi tudatosítása népesség-megtartó beavatkozások, és generációk közötti kapcsolatteremtés útján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TOP-7.1.1-16-H-075-4 (ESZA)</a:t>
            </a: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TÁMOGATHATÓ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operatív programban támogatott tevékenységek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kulturális örökség kizárólag állagmegóvást célzó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lakáscélra szolgáló lakóépületek megújítása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közösség számára nem elérhető infrastruktúra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szolgáltatás fejlesztése; egészségügyi szolgáltatás fejlesztése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termőföld vásárlás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KKV-k vállalkozási tevékenysége</a:t>
            </a:r>
          </a:p>
          <a:p>
            <a:pPr>
              <a:spcBef>
                <a:spcPts val="0"/>
              </a:spcBef>
            </a:pPr>
            <a:endParaRPr lang="hu-H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</a:t>
            </a:r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HKFS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fejlesztés helyi rendezvényekhez kapcsolódva valósul meg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740352" y="260649"/>
            <a:ext cx="1100584" cy="891418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4016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 oldali kapcsos zárójel 8"/>
          <p:cNvSpPr/>
          <p:nvPr/>
        </p:nvSpPr>
        <p:spPr>
          <a:xfrm>
            <a:off x="4716016" y="4293096"/>
            <a:ext cx="792088" cy="2016224"/>
          </a:xfrm>
          <a:prstGeom prst="rightBrace">
            <a:avLst>
              <a:gd name="adj1" fmla="val 399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5085184"/>
            <a:ext cx="3168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200" b="1" dirty="0" err="1">
                <a:latin typeface="Arial" pitchFamily="34" charset="0"/>
                <a:cs typeface="Arial" pitchFamily="34" charset="0"/>
              </a:rPr>
              <a:t>-pontozás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(0-2-4 pontok)</a:t>
            </a:r>
          </a:p>
          <a:p>
            <a:r>
              <a:rPr lang="hu-HU" sz="1200" b="1" dirty="0" err="1">
                <a:latin typeface="Arial" pitchFamily="34" charset="0"/>
                <a:cs typeface="Arial" pitchFamily="34" charset="0"/>
              </a:rPr>
              <a:t>-minimum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18 pont teljesítése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lnSpcReduction="10000"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járásközponti szerep erősítése és helyi tudatosítása népesség-megtartó beavatkozások, és generációk közötti kapcsolatteremtés útján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TOP-7.1.1-16-H-075-4 (ESZA)</a:t>
            </a:r>
          </a:p>
          <a:p>
            <a:endParaRPr lang="hu-H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KÖLTSÉGEK KÖRE, ARÁNYA</a:t>
            </a:r>
          </a:p>
          <a:p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Eszközbeszerzés 30%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Jobb oldali kapcsos zárójel 9"/>
          <p:cNvSpPr/>
          <p:nvPr/>
        </p:nvSpPr>
        <p:spPr>
          <a:xfrm>
            <a:off x="5868144" y="2708920"/>
            <a:ext cx="288032" cy="1584176"/>
          </a:xfrm>
          <a:prstGeom prst="rightBrace">
            <a:avLst>
              <a:gd name="adj1" fmla="val 1311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156176" y="321297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5040560"/>
          </a:xfrm>
        </p:spPr>
        <p:txBody>
          <a:bodyPr>
            <a:noAutofit/>
          </a:bodyPr>
          <a:lstStyle/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járásközponti szerep erősítése és helyi tudatosítása népesség-megtartó beavatkozások, és generációk közötti kapcsolatteremtés útján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helyi felhívás kódszáma:  TOP-7.1.1-16-H-075-4 (ESZA)</a:t>
            </a:r>
          </a:p>
          <a:p>
            <a:endParaRPr lang="hu-H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ELSZÁMOLHATÓ KÖLTSÉGEK</a:t>
            </a:r>
          </a:p>
          <a:p>
            <a:pPr algn="l">
              <a:buFont typeface="Wingdings" pitchFamily="2" charset="2"/>
              <a:buChar char="Ø"/>
            </a:pPr>
            <a:endParaRPr lang="hu-HU" sz="1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Integrált Településfejlesztési Stratégia felülvizsgálata, módosítása, kiegészítése, elkészítése;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élő állat vásárlása;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jármű beszerzése.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levonható áfa,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kamattartozás-kiegyenlítés,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hitelkamat, hiteltúllépés költsége, egyéb pénzügyforgalmi költségek,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deviza-átváltási jutalék,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pénzügyi, finanszírozási tranzakciókon realizált árfolyamveszteség,</a:t>
            </a:r>
          </a:p>
          <a:p>
            <a:pPr lvl="0" algn="l">
              <a:buFont typeface="Wingdings" pitchFamily="2" charset="2"/>
              <a:buChar char="§"/>
            </a:pPr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3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</a:p>
          <a:p>
            <a:pPr algn="l">
              <a:buFont typeface="Wingdings" pitchFamily="2" charset="2"/>
              <a:buChar char="Ø"/>
            </a:pP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Programterv – Felhívás 5.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Költségterv – Felhívás 6. számú szakmai melléklete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</a:t>
            </a: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			         </a:t>
            </a:r>
            <a:r>
              <a:rPr lang="hu-HU" sz="1400" b="1" u="sng" dirty="0">
                <a:latin typeface="Arial" pitchFamily="34" charset="0"/>
                <a:cs typeface="Arial" pitchFamily="34" charset="0"/>
              </a:rPr>
              <a:t> Pályázatok benyújtása</a:t>
            </a:r>
          </a:p>
          <a:p>
            <a:endParaRPr lang="hu-HU" sz="1400" b="1" dirty="0"/>
          </a:p>
          <a:p>
            <a:r>
              <a:rPr lang="hu-HU" sz="1400" b="1" dirty="0"/>
              <a:t>-HACS munkaszervezetéhez:</a:t>
            </a:r>
          </a:p>
          <a:p>
            <a:br>
              <a:rPr lang="hu-HU" sz="1400" b="1" dirty="0"/>
            </a:br>
            <a:r>
              <a:rPr lang="hu-HU" sz="1400" b="1" dirty="0"/>
              <a:t>-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helyi támogatási kérelmet 1 elektronikus adathordozón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doc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xls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pdf-fájl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formátumban, kizárólag CD/DVD lemezen)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valamint az aláírásokkal ellátott dokumentumokat (csatolandó mellékletek) 1 eredeti papír alapú példányban nyújtja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be, zárt csomagolásban postai küldeményként, vagy személyesen a Hajdúnánási Helyi Közösség alábbi címére: 4080 Hajdúnánás, Köztársaság tér 6. (HACS munkaszervezet)</a:t>
            </a:r>
            <a:br>
              <a:rPr lang="hu-HU" sz="1400" dirty="0">
                <a:latin typeface="Arial" pitchFamily="34" charset="0"/>
                <a:cs typeface="Arial" pitchFamily="34" charset="0"/>
              </a:rPr>
            </a:br>
            <a:br>
              <a:rPr lang="hu-HU" sz="1400" b="1" dirty="0">
                <a:latin typeface="Arial" pitchFamily="34" charset="0"/>
                <a:cs typeface="Arial" pitchFamily="34" charset="0"/>
              </a:rPr>
            </a:br>
            <a:r>
              <a:rPr lang="hu-HU" sz="1400" b="1" dirty="0">
                <a:latin typeface="Arial" pitchFamily="34" charset="0"/>
                <a:cs typeface="Arial" pitchFamily="34" charset="0"/>
              </a:rPr>
              <a:t>			         </a:t>
            </a:r>
            <a:r>
              <a:rPr lang="hu-HU" sz="1400" b="1" u="sng" dirty="0">
                <a:latin typeface="Arial" pitchFamily="34" charset="0"/>
                <a:cs typeface="Arial" pitchFamily="34" charset="0"/>
              </a:rPr>
              <a:t>Pályázatok értékelése</a:t>
            </a:r>
          </a:p>
          <a:p>
            <a:br>
              <a:rPr lang="hu-HU" sz="1400" b="1" dirty="0">
                <a:latin typeface="Arial" pitchFamily="34" charset="0"/>
                <a:cs typeface="Arial" pitchFamily="34" charset="0"/>
              </a:rPr>
            </a:br>
            <a:r>
              <a:rPr lang="hu-HU" sz="1400" dirty="0">
                <a:latin typeface="Arial" pitchFamily="34" charset="0"/>
                <a:cs typeface="Arial" pitchFamily="34" charset="0"/>
              </a:rPr>
              <a:t>1-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Helyi Bíráló Bizottság (HBB), HACS Munkaszervezet – elsődleges formai, tartalmi követelmények</a:t>
            </a:r>
          </a:p>
          <a:p>
            <a:br>
              <a:rPr lang="hu-HU" sz="1400" dirty="0">
                <a:latin typeface="Arial" pitchFamily="34" charset="0"/>
                <a:cs typeface="Arial" pitchFamily="34" charset="0"/>
              </a:rPr>
            </a:br>
            <a:r>
              <a:rPr lang="hu-HU" sz="1400" dirty="0">
                <a:latin typeface="Arial" pitchFamily="34" charset="0"/>
                <a:cs typeface="Arial" pitchFamily="34" charset="0"/>
              </a:rPr>
              <a:t>2- Helyi Bíráló Bizottság (HBB) – Helyi értékelés, hiánypótlás, tisztázó kérdés, döntés</a:t>
            </a:r>
          </a:p>
          <a:p>
            <a:br>
              <a:rPr lang="hu-HU" sz="1400" dirty="0">
                <a:latin typeface="Arial" pitchFamily="34" charset="0"/>
                <a:cs typeface="Arial" pitchFamily="34" charset="0"/>
              </a:rPr>
            </a:br>
            <a:r>
              <a:rPr lang="hu-HU" sz="1400" dirty="0">
                <a:latin typeface="Arial" pitchFamily="34" charset="0"/>
                <a:cs typeface="Arial" pitchFamily="34" charset="0"/>
              </a:rPr>
              <a:t>3- Pénzügyminisztérium – Irányító Hatóság – elektronikus felület</a:t>
            </a: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! Az elektronikus felületre feltöltött pályázati tartalom mindenben meg kell, hogy egyezzen, a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HACS-hoz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benyújtott pályázattal</a:t>
            </a: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! A HBB hivatalos döntését követő 30 napon belül kell feltölteni a pályázatot az elektronikus felületre.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4- Irányító Hatóság értékelése, hiánypótlás, tisztázó kérdés, döntés</a:t>
            </a:r>
          </a:p>
          <a:p>
            <a:br>
              <a:rPr lang="hu-HU" sz="1400" b="1" dirty="0"/>
            </a:br>
            <a:endParaRPr lang="hu-HU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			          </a:t>
            </a:r>
            <a:r>
              <a:rPr lang="hu-HU" sz="1400" b="1" u="sng" dirty="0">
                <a:latin typeface="Arial" pitchFamily="34" charset="0"/>
                <a:cs typeface="Arial" pitchFamily="34" charset="0"/>
              </a:rPr>
              <a:t>ELÉRHETŐSÉGEINK</a:t>
            </a:r>
          </a:p>
          <a:p>
            <a:endParaRPr lang="hu-HU" sz="1400" b="1" dirty="0"/>
          </a:p>
          <a:p>
            <a:endParaRPr lang="hu-HU" sz="1400" b="1" dirty="0"/>
          </a:p>
          <a:p>
            <a:r>
              <a:rPr lang="hu-HU" sz="1400" b="1" dirty="0"/>
              <a:t>HACS munkaszervezet: </a:t>
            </a:r>
          </a:p>
          <a:p>
            <a:r>
              <a:rPr lang="hu-HU" sz="1400" dirty="0"/>
              <a:t>Nagyné Legény Ildikó</a:t>
            </a:r>
          </a:p>
          <a:p>
            <a:r>
              <a:rPr lang="hu-HU" sz="1400" dirty="0"/>
              <a:t>Szabó István</a:t>
            </a:r>
          </a:p>
          <a:p>
            <a:endParaRPr lang="hu-HU" sz="1400" b="1" dirty="0"/>
          </a:p>
          <a:p>
            <a:r>
              <a:rPr lang="hu-HU" sz="1400" b="1" dirty="0"/>
              <a:t>Ügyfélszolgálat: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1400" dirty="0" err="1">
                <a:latin typeface="Arial" pitchFamily="34" charset="0"/>
                <a:cs typeface="Arial" pitchFamily="34" charset="0"/>
              </a:rPr>
              <a:t>Nánás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Pro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Cultura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Nonprofit Kft.</a:t>
            </a: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4080 Hajdúnánás, Köztársaság tér 6.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Hétfő: 8:00-12:00 óra</a:t>
            </a: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Szerda: 12:00-16:00 óra</a:t>
            </a: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Csütörtök:8:00-12:00 óra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Telefonszám: 06/70 601-1147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r>
              <a:rPr lang="hu-HU" sz="1400" dirty="0">
                <a:latin typeface="Arial" pitchFamily="34" charset="0"/>
                <a:cs typeface="Arial" pitchFamily="34" charset="0"/>
              </a:rPr>
              <a:t>Internetes elérhetőség: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www.nanasprocultura.hu</a:t>
            </a:r>
            <a:br>
              <a:rPr lang="hu-HU" sz="1400" dirty="0">
                <a:latin typeface="Arial" pitchFamily="34" charset="0"/>
                <a:cs typeface="Arial" pitchFamily="34" charset="0"/>
              </a:rPr>
            </a:br>
            <a:br>
              <a:rPr lang="hu-HU" sz="1400" b="1" dirty="0">
                <a:latin typeface="Arial" pitchFamily="34" charset="0"/>
                <a:cs typeface="Arial" pitchFamily="34" charset="0"/>
              </a:rPr>
            </a:br>
            <a:r>
              <a:rPr lang="hu-HU" sz="1400" b="1" dirty="0">
                <a:latin typeface="Arial" pitchFamily="34" charset="0"/>
                <a:cs typeface="Arial" pitchFamily="34" charset="0"/>
              </a:rPr>
              <a:t>			</a:t>
            </a:r>
            <a:endParaRPr lang="hu-HU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3312368"/>
          </a:xfrm>
        </p:spPr>
        <p:txBody>
          <a:bodyPr>
            <a:normAutofit/>
          </a:bodyPr>
          <a:lstStyle/>
          <a:p>
            <a:r>
              <a:rPr lang="hu-HU" sz="18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800" i="1" dirty="0">
                <a:latin typeface="Arial" pitchFamily="34" charset="0"/>
                <a:cs typeface="Arial" pitchFamily="34" charset="0"/>
              </a:rPr>
            </a:br>
            <a:br>
              <a:rPr lang="hu-HU" sz="1800" i="1" dirty="0">
                <a:latin typeface="Arial" pitchFamily="34" charset="0"/>
                <a:cs typeface="Arial" pitchFamily="34" charset="0"/>
              </a:rPr>
            </a:br>
            <a:br>
              <a:rPr lang="hu-HU" sz="1800" i="1" dirty="0">
                <a:latin typeface="Arial" pitchFamily="34" charset="0"/>
                <a:cs typeface="Arial" pitchFamily="34" charset="0"/>
              </a:rPr>
            </a:br>
            <a:br>
              <a:rPr lang="hu-HU" sz="1800" i="1" dirty="0">
                <a:latin typeface="Arial" pitchFamily="34" charset="0"/>
                <a:cs typeface="Arial" pitchFamily="34" charset="0"/>
              </a:rPr>
            </a:br>
            <a:r>
              <a:rPr lang="hu-HU" sz="2400" b="1" i="1" dirty="0">
                <a:latin typeface="Arial" pitchFamily="34" charset="0"/>
                <a:cs typeface="Arial" pitchFamily="34" charset="0"/>
              </a:rPr>
              <a:t>KÖSZÖNJÜK A FIGYELMET!</a:t>
            </a:r>
            <a:br>
              <a:rPr lang="hu-HU" sz="2400" b="1" i="1" dirty="0">
                <a:latin typeface="Arial" pitchFamily="34" charset="0"/>
                <a:cs typeface="Arial" pitchFamily="34" charset="0"/>
              </a:rPr>
            </a:br>
            <a:br>
              <a:rPr lang="hu-HU" sz="1800" i="1" dirty="0">
                <a:latin typeface="Arial" pitchFamily="34" charset="0"/>
                <a:cs typeface="Arial" pitchFamily="34" charset="0"/>
              </a:rPr>
            </a:br>
            <a:endParaRPr lang="hu-HU" sz="1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352928" cy="3816424"/>
          </a:xfrm>
        </p:spPr>
        <p:txBody>
          <a:bodyPr>
            <a:noAutofit/>
          </a:bodyPr>
          <a:lstStyle/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51754" y="188640"/>
            <a:ext cx="1689182" cy="1368152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80020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251520" y="126876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			</a:t>
            </a:r>
            <a:endParaRPr lang="hu-H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36904" cy="46805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endParaRPr lang="hu-H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ÜZEMELTETŐ/ KEDVEZMÉNYEZETT : </a:t>
            </a:r>
          </a:p>
          <a:p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NÁNÁS PRO CULTURA NONPROFIT KFT</a:t>
            </a: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Az intézmény jelenlegi állapota korlátozottan alkalmas a szolgáltatások megfelelő színvonalon történő ellátására</a:t>
            </a: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Cél:</a:t>
            </a:r>
          </a:p>
          <a:p>
            <a:pPr algn="l">
              <a:buFontTx/>
              <a:buChar char="-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 technológiai háttér biztosítása </a:t>
            </a:r>
            <a:r>
              <a:rPr lang="hu-H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(eszközbeszerzés, infrastrukturális  beruházás)</a:t>
            </a: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Közösségi, kulturális szerep magas színvonalon történő megvalósítása</a:t>
            </a:r>
          </a:p>
          <a:p>
            <a:pPr algn="l"/>
            <a:endParaRPr lang="hu-HU" sz="2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36904" cy="4680520"/>
          </a:xfrm>
        </p:spPr>
        <p:txBody>
          <a:bodyPr>
            <a:normAutofit fontScale="70000" lnSpcReduction="20000"/>
          </a:bodyPr>
          <a:lstStyle/>
          <a:p>
            <a:r>
              <a:rPr lang="hu-H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endParaRPr lang="hu-H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Rendelkezésre álló forrás: 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69 000 </a:t>
            </a:r>
            <a:r>
              <a:rPr lang="hu-H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igényelhető támogatás összege: </a:t>
            </a:r>
            <a:r>
              <a:rPr lang="hu-H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69 millió Ft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 intenzitása: 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Előleg: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Összes elszámolható költség 50%-a.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Támogatást igénylő:</a:t>
            </a:r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NÁNÁS PRO CULTURA NONPROFIT KFT.</a:t>
            </a:r>
          </a:p>
          <a:p>
            <a:pPr algn="l">
              <a:buFont typeface="Wingdings" pitchFamily="2" charset="2"/>
              <a:buChar char="Ø"/>
            </a:pP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benyújtási időszaka</a:t>
            </a: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2018. szeptember 09-2018.december 09-ig. </a:t>
            </a:r>
          </a:p>
          <a:p>
            <a:pPr algn="l"/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projekt végrehajtására rendelkezésre álló időtartam</a:t>
            </a: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 hónap, maximum 2019.december 31.</a:t>
            </a:r>
          </a:p>
          <a:p>
            <a:r>
              <a:rPr lang="hu-H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4896544"/>
          </a:xfrm>
        </p:spPr>
        <p:txBody>
          <a:bodyPr>
            <a:normAutofit fontScale="55000" lnSpcReduction="20000"/>
          </a:bodyPr>
          <a:lstStyle/>
          <a:p>
            <a:r>
              <a:rPr lang="hu-H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endParaRPr lang="hu-H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MEGVALÓSÍTHATÓ TEVÉKENYSÉGEK </a:t>
            </a:r>
          </a:p>
          <a:p>
            <a:pPr algn="l">
              <a:buFont typeface="Wingdings" pitchFamily="2" charset="2"/>
              <a:buChar char="§"/>
            </a:pPr>
            <a:r>
              <a:rPr lang="hu-HU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ÖNÁLLÓAN MEGVALÓSÍTANDÓ:</a:t>
            </a:r>
            <a:endParaRPr lang="hu-H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ESZKÖZBESZERZÉS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HELYISÉG FELÚJÍTÁSA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25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KÖTELEZŐEN MEGVALÓSÍTANDÓ:</a:t>
            </a:r>
          </a:p>
          <a:p>
            <a:pPr algn="l"/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-KÖTELEZŐ NYILVÁNOSSÁG BIZTOSÍTÁSA</a:t>
            </a:r>
          </a:p>
          <a:p>
            <a:pPr algn="l"/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-AKADÁLYMENTESÍTÉS</a:t>
            </a:r>
          </a:p>
          <a:p>
            <a:pPr algn="l"/>
            <a:endParaRPr lang="hu-H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VÁLASZTHATÓ:</a:t>
            </a:r>
          </a:p>
          <a:p>
            <a:pPr algn="l"/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PROJEKTELŐKÉSZÍTÉS KÖLTSÉGEI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PROJEKTMENEDZMENT</a:t>
            </a:r>
          </a:p>
          <a:p>
            <a:pPr algn="l"/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MŰSZAKI-, ENGEDÉLYEZÉSI-, KIVITELI- ÉS TENDERTERVEK</a:t>
            </a:r>
            <a:endParaRPr lang="hu-HU" sz="2500" dirty="0"/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KÖZBESZERZÉS</a:t>
            </a:r>
          </a:p>
          <a:p>
            <a:pPr algn="l"/>
            <a:endParaRPr lang="hu-H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!! NEM TÁMOGATHATÓ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operatív program által támogatott tevékenység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helyi közösség számára nem elérhető infrastruktúra fejlesztése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Szálláshelyfejlesztés</a:t>
            </a:r>
          </a:p>
          <a:p>
            <a:pPr algn="l">
              <a:buFontTx/>
              <a:buChar char="-"/>
            </a:pPr>
            <a:r>
              <a:rPr lang="hu-H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Szociális szolgáltatás fejlesztése</a:t>
            </a:r>
          </a:p>
          <a:p>
            <a:pPr algn="l"/>
            <a:endParaRPr lang="hu-HU" sz="2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4896544"/>
          </a:xfrm>
        </p:spPr>
        <p:txBody>
          <a:bodyPr>
            <a:norm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pPr>
              <a:spcBef>
                <a:spcPts val="0"/>
              </a:spcBef>
            </a:pPr>
            <a:endParaRPr lang="hu-H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TARTALMI ÉRTÉKELÉSI SZEMPONTOK</a:t>
            </a:r>
          </a:p>
          <a:p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Értékelés alapja: Helyi Közösségi Fejlesztési Stratégia(HKFS)</a:t>
            </a:r>
          </a:p>
          <a:p>
            <a:r>
              <a:rPr lang="hu-HU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www.nanasprocultura.hu</a:t>
            </a:r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Cselekvési terv (6.pont, 41. oldal)</a:t>
            </a:r>
          </a:p>
          <a:p>
            <a:endParaRPr lang="hu-H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Műszaki szakmai elvárások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HKFS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Hozzájárulás a Felhívás céljaihoz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beavatkozás integráltsága (egymásra épülés)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Innovativitás</a:t>
            </a:r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Közösség bevonása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Fejlesztés célcsoportjai egyértelműen definiálhatók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Költséghatékonyság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Környezeti fenntarthatóság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Eredmények fenntarthatósága</a:t>
            </a:r>
          </a:p>
          <a:p>
            <a:pPr algn="l">
              <a:buFont typeface="Wingdings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Alapinfrastruktúra fejlesztése</a:t>
            </a:r>
          </a:p>
          <a:p>
            <a:endParaRPr lang="hu-H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Jobb oldali kapcsos zárójel 8"/>
          <p:cNvSpPr/>
          <p:nvPr/>
        </p:nvSpPr>
        <p:spPr>
          <a:xfrm>
            <a:off x="4716016" y="3501008"/>
            <a:ext cx="792088" cy="2808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4077072"/>
            <a:ext cx="30243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Minimum követelmény:</a:t>
            </a:r>
          </a:p>
          <a:p>
            <a:r>
              <a:rPr lang="hu-HU" dirty="0"/>
              <a:t>-7 szempont vonatkozásában megfelelt minősítés</a:t>
            </a:r>
          </a:p>
          <a:p>
            <a:r>
              <a:rPr lang="hu-HU" dirty="0"/>
              <a:t>-2.,3.,6. pontok megvalósulása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80119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fontScale="92500" lnSpcReduction="10000"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endParaRPr lang="hu-H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ELSZÁMOLHATÓ KÖLTSÉGEK KÖRE, ARÁNYA</a:t>
            </a:r>
          </a:p>
          <a:p>
            <a:endParaRPr lang="hu-HU" sz="1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Beruházáshoz kapcsolódó költségek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megvalósításhoz kapcsolódó szolgáltatások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Szakmai megvalósításban közreműködő munkatársak költségei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Általános (rezsi) költség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Adók, közterhek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Tartalék</a:t>
            </a:r>
          </a:p>
          <a:p>
            <a:pPr algn="l"/>
            <a:endParaRPr lang="hu-H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ELSZÁMOLHATÓ MÉRTÉK AZ ÖSSZES ELSZÁMOLHATÓ KÖLTSÉG ARÁNYÁBAN</a:t>
            </a:r>
          </a:p>
          <a:p>
            <a:pPr algn="l"/>
            <a:endParaRPr lang="hu-HU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Műszaki ellenőrzés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Közbeszerzés 1%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Projektmenedzsment 2,5%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Projektelőkészítés</a:t>
            </a: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4,2%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Tájékoztatás, nyilvánosság 0,5%</a:t>
            </a:r>
          </a:p>
          <a:p>
            <a:pPr algn="l">
              <a:buFont typeface="Wingdings" pitchFamily="2" charset="2"/>
              <a:buChar char="§"/>
            </a:pPr>
            <a:r>
              <a:rPr lang="hu-H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Rezsi 0,5%</a:t>
            </a:r>
          </a:p>
          <a:p>
            <a:pPr algn="l"/>
            <a:endParaRPr lang="hu-H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u-H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60648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Jobb oldali kapcsos zárójel 9"/>
          <p:cNvSpPr/>
          <p:nvPr/>
        </p:nvSpPr>
        <p:spPr>
          <a:xfrm>
            <a:off x="5580112" y="2420888"/>
            <a:ext cx="288032" cy="1656184"/>
          </a:xfrm>
          <a:prstGeom prst="rightBrace">
            <a:avLst>
              <a:gd name="adj1" fmla="val 1432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868144" y="299695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 felhívásban meghatározott költség altípusokra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008111"/>
          </a:xfrm>
        </p:spPr>
        <p:txBody>
          <a:bodyPr>
            <a:normAutofit/>
          </a:bodyPr>
          <a:lstStyle/>
          <a:p>
            <a:r>
              <a:rPr lang="hu-HU" sz="1600" i="1" dirty="0">
                <a:latin typeface="Arial" pitchFamily="34" charset="0"/>
                <a:cs typeface="Arial" pitchFamily="34" charset="0"/>
              </a:rPr>
              <a:t>„…még egy lépés kell, hogy itt legyél!”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b="1" i="1" dirty="0">
                <a:latin typeface="Arial" pitchFamily="34" charset="0"/>
                <a:cs typeface="Arial" pitchFamily="34" charset="0"/>
              </a:rPr>
              <a:t>Helyi felhívások ismertetése</a:t>
            </a:r>
            <a:br>
              <a:rPr lang="hu-HU" sz="1600" i="1" dirty="0">
                <a:latin typeface="Arial" pitchFamily="34" charset="0"/>
                <a:cs typeface="Arial" pitchFamily="34" charset="0"/>
              </a:rPr>
            </a:br>
            <a:r>
              <a:rPr lang="hu-HU" sz="1600" dirty="0"/>
              <a:t>TOP-7.1.1-16-2016-00075</a:t>
            </a:r>
            <a:endParaRPr lang="hu-H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5040560"/>
          </a:xfrm>
        </p:spPr>
        <p:txBody>
          <a:bodyPr>
            <a:noAutofit/>
          </a:bodyPr>
          <a:lstStyle/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Művelődési Központ és a Városi Televízió eszközállományának fejlesztése, a Művelődési Központ szociális helyiségeinek felújítása</a:t>
            </a:r>
          </a:p>
          <a:p>
            <a:r>
              <a:rPr lang="hu-H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TOP-7.1.1-16-H-075-6 </a:t>
            </a:r>
            <a:r>
              <a:rPr lang="hu-H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(Kulcsprojekt – ERFA)</a:t>
            </a:r>
          </a:p>
          <a:p>
            <a:endParaRPr lang="hu-H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u-HU" sz="1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 ELSZÁMOLHATÓ KÖLTSÉGEK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Integrált Településfejlesztési Stratégia felülvizsgálata, módosítása, kiegészítése, elkészítése;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élő állat vásárlása;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jármű beszerzése. 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levonható áfa,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kamattartozás-kiegyenlítés,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hitelkamat, hiteltúllépés költsége, egyéb pénzügyforgalmi költségek,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deviza-átváltási jutalék,</a:t>
            </a:r>
          </a:p>
          <a:p>
            <a:pPr lvl="0"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pénzügyi, finanszírozási tranzakciókon realizált árfolyamveszteség,</a:t>
            </a:r>
          </a:p>
          <a:p>
            <a:pPr algn="l">
              <a:buFont typeface="Wingdings" pitchFamily="2" charset="2"/>
              <a:buChar char="Ø"/>
            </a:pPr>
            <a:r>
              <a:rPr lang="hu-HU" sz="1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KÉRELEMHEZ CSATOLANDÓ MELLÉKLETEK</a:t>
            </a:r>
            <a:endParaRPr lang="hu-H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Támogatási kérelem adatlap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Árajánlatok: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hu-H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nem közbeszerzés köteles költségtételek alátámasztására 1 darab árajánlat, vagy forgalmazói nyilatkozat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A közbeszerzéshez kapcsolódó költség esetén egy indikatív árajánlat, vagy építési tevékenység esetében tervezői költségbecslés</a:t>
            </a:r>
          </a:p>
          <a:p>
            <a:pPr algn="l"/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Személyi jellegű ráfordítások megalapozása (bérkarton, vagy nyilatkozat)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napnál nem régebbi tulajdoni lap</a:t>
            </a:r>
          </a:p>
          <a:p>
            <a:pPr algn="l">
              <a:buFont typeface="Wingdings" pitchFamily="2" charset="2"/>
              <a:buChar char="§"/>
            </a:pPr>
            <a:r>
              <a:rPr lang="hu-H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Beszerzendő eszközök listája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2018.09.17.</a:t>
            </a:r>
            <a:endParaRPr lang="hu-H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6232" cy="365125"/>
          </a:xfrm>
        </p:spPr>
        <p:txBody>
          <a:bodyPr/>
          <a:lstStyle/>
          <a:p>
            <a:r>
              <a:rPr lang="hu-HU" sz="1400" b="1" dirty="0">
                <a:solidFill>
                  <a:srgbClr val="0070C0"/>
                </a:solidFill>
              </a:rPr>
              <a:t>TÁJÉKOZTATÓ FÓRUM                                      	 HAJDÚNÁNÁS-CLLD</a:t>
            </a:r>
          </a:p>
        </p:txBody>
      </p:sp>
      <p:pic>
        <p:nvPicPr>
          <p:cNvPr id="6" name="Tartalom helye 5" descr="HHK LOGO végleg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96336" y="188640"/>
            <a:ext cx="1244600" cy="1008063"/>
          </a:xfr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4610</Words>
  <Application>Microsoft Office PowerPoint</Application>
  <PresentationFormat>Diavetítés a képernyőre (4:3 oldalarány)</PresentationFormat>
  <Paragraphs>886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Office-téma</vt:lpstr>
      <vt:lpstr>„…még egy lépés kell, hogy itt legyél!”  Helyi felhívások ismertetése TOP-7.1.1-16-2016-00075      HELYI FELHÍVÁSOK MEGJELENÉSE: 2018.09.01.   ELÉRHETŐSÉG: www.nanasprocultura.hu – TOP CLLD www.hajdunanas.hu   </vt:lpstr>
      <vt:lpstr>„…még egy lépés kell, hogy itt legyél!” Helyi felhívások ismertetése TOP-7.1.1-16-2016-00075 </vt:lpstr>
      <vt:lpstr>„…még egy lépés kell, hogy itt legyél!” Helyi felhívások ismertetése TOP-7.1.1-16-2016-00075 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Helyi felhívások ismertetése TOP-7.1.1-16-2016-00075</vt:lpstr>
      <vt:lpstr>„…még egy lépés kell, hogy itt legyél!”    KÖSZÖNJÜK A FIGYELMET!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Windows-felhasználó</dc:creator>
  <cp:lastModifiedBy>Judit Szabóné Koczka</cp:lastModifiedBy>
  <cp:revision>103</cp:revision>
  <dcterms:created xsi:type="dcterms:W3CDTF">2018-09-15T03:08:18Z</dcterms:created>
  <dcterms:modified xsi:type="dcterms:W3CDTF">2024-02-13T17:43:09Z</dcterms:modified>
</cp:coreProperties>
</file>